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77"/>
      <p:regular r:id="rId18"/>
      <p:bold r:id="rId19"/>
      <p:italic r:id="rId20"/>
      <p:boldItalic r:id="rId21"/>
    </p:embeddedFont>
    <p:embeddedFont>
      <p:font typeface="Libre Baskerville" panose="02000000000000000000" pitchFamily="2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44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APPROVAL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Data Insights to Predict Loan Eligibility and Improve Decision-Making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SUHAIL TP, Data Analyst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08/12/2025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18263A-7766-A8D0-F0CB-BF30AB382016}"/>
              </a:ext>
            </a:extLst>
          </p:cNvPr>
          <p:cNvSpPr/>
          <p:nvPr/>
        </p:nvSpPr>
        <p:spPr>
          <a:xfrm>
            <a:off x="12762271" y="7570839"/>
            <a:ext cx="1769806" cy="560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7143155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HYPERPARAMETER TUNING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413867"/>
            <a:ext cx="133735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Selecting optimal hyperparameters for improved model performance and generalization.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2104906"/>
            <a:ext cx="4943594" cy="4943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412" y="7250430"/>
            <a:ext cx="646783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541776" y="2104906"/>
            <a:ext cx="6467832" cy="1152049"/>
          </a:xfrm>
          <a:prstGeom prst="roundRect">
            <a:avLst>
              <a:gd name="adj" fmla="val 952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18916" y="2104906"/>
            <a:ext cx="91440" cy="1152049"/>
          </a:xfrm>
          <a:prstGeom prst="roundRect">
            <a:avLst>
              <a:gd name="adj" fmla="val 82473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812762" y="2307312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GridSearchCV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12762" y="2767370"/>
            <a:ext cx="59944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Searches for the best hyperparameter combination.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1776" y="3436501"/>
            <a:ext cx="6467832" cy="1152049"/>
          </a:xfrm>
          <a:prstGeom prst="roundRect">
            <a:avLst>
              <a:gd name="adj" fmla="val 952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18916" y="3436501"/>
            <a:ext cx="91440" cy="1152049"/>
          </a:xfrm>
          <a:prstGeom prst="roundRect">
            <a:avLst>
              <a:gd name="adj" fmla="val 82473"/>
            </a:avLst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7812762" y="3638907"/>
            <a:ext cx="286583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Applied to Random Forest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12762" y="4098965"/>
            <a:ext cx="59944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most effective settings.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541776" y="4768096"/>
            <a:ext cx="6467832" cy="1443752"/>
          </a:xfrm>
          <a:prstGeom prst="roundRect">
            <a:avLst>
              <a:gd name="adj" fmla="val 76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18916" y="4768096"/>
            <a:ext cx="91440" cy="1443752"/>
          </a:xfrm>
          <a:prstGeom prst="roundRect">
            <a:avLst>
              <a:gd name="adj" fmla="val 82473"/>
            </a:avLst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7812762" y="4970502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Parameters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12762" y="5452943"/>
            <a:ext cx="5994440" cy="556498"/>
          </a:xfrm>
          <a:prstGeom prst="roundRect">
            <a:avLst>
              <a:gd name="adj" fmla="val 13551"/>
            </a:avLst>
          </a:prstGeom>
          <a:solidFill>
            <a:srgbClr val="F2F0ED"/>
          </a:solidFill>
          <a:ln/>
        </p:spPr>
      </p:sp>
      <p:sp>
        <p:nvSpPr>
          <p:cNvPr id="18" name="Shape 15"/>
          <p:cNvSpPr/>
          <p:nvPr/>
        </p:nvSpPr>
        <p:spPr>
          <a:xfrm>
            <a:off x="7803833" y="5452943"/>
            <a:ext cx="6012299" cy="556498"/>
          </a:xfrm>
          <a:prstGeom prst="roundRect">
            <a:avLst>
              <a:gd name="adj" fmla="val 4840"/>
            </a:avLst>
          </a:prstGeom>
          <a:solidFill>
            <a:srgbClr val="F2F0ED"/>
          </a:solidFill>
          <a:ln/>
        </p:spPr>
        <p:txBody>
          <a:bodyPr/>
          <a:lstStyle/>
          <a:p>
            <a:r>
              <a:rPr lang="en-IN" dirty="0"/>
              <a:t>Max depth : 20  , n estimators: 10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7983379" y="5587603"/>
            <a:ext cx="565320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518916" y="6391394"/>
            <a:ext cx="91440" cy="1152049"/>
          </a:xfrm>
          <a:prstGeom prst="roundRect">
            <a:avLst>
              <a:gd name="adj" fmla="val 82473"/>
            </a:avLst>
          </a:prstGeom>
          <a:solidFill>
            <a:srgbClr val="B88E23"/>
          </a:solidFill>
          <a:ln/>
        </p:spPr>
      </p:sp>
      <p:sp>
        <p:nvSpPr>
          <p:cNvPr id="22" name="Text 19"/>
          <p:cNvSpPr/>
          <p:nvPr/>
        </p:nvSpPr>
        <p:spPr>
          <a:xfrm>
            <a:off x="7812762" y="6593800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Score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812762" y="7053858"/>
            <a:ext cx="59944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99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8DE8F-16CE-5F77-C8D6-A60D5CF276B8}"/>
              </a:ext>
            </a:extLst>
          </p:cNvPr>
          <p:cNvSpPr/>
          <p:nvPr/>
        </p:nvSpPr>
        <p:spPr>
          <a:xfrm>
            <a:off x="12821265" y="7718323"/>
            <a:ext cx="1700980" cy="422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243" y="842129"/>
            <a:ext cx="7854315" cy="115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AND RECOMMENDATIONS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1243" y="2454235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131243" y="310497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407468" y="3007043"/>
            <a:ext cx="321040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 Model Performance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07468" y="347912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accuracy, stable cross-validation.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1243" y="424035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9" name="Text 6"/>
          <p:cNvSpPr/>
          <p:nvPr/>
        </p:nvSpPr>
        <p:spPr>
          <a:xfrm>
            <a:off x="6407468" y="4142423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Effective Tuning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407468" y="461450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Random Forest model.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31243" y="537573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6407468" y="5277803"/>
            <a:ext cx="315956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 Impact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07468" y="5749885"/>
            <a:ext cx="34261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feature representation, well-structured dataset.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0810" y="2454235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15" name="Shape 12"/>
          <p:cNvSpPr/>
          <p:nvPr/>
        </p:nvSpPr>
        <p:spPr>
          <a:xfrm>
            <a:off x="10290810" y="310497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10567035" y="3007043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 Dataset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0567035" y="347912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More samples, behavioral features.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10290810" y="424035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10567035" y="4142423"/>
            <a:ext cx="257448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Performance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10567035" y="461450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 retraining with updated data.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0290810" y="537573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22" name="Text 19"/>
          <p:cNvSpPr/>
          <p:nvPr/>
        </p:nvSpPr>
        <p:spPr>
          <a:xfrm>
            <a:off x="10567035" y="5277803"/>
            <a:ext cx="307693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Explore Advanced Models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0567035" y="574988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learning.</a:t>
            </a:r>
            <a:endParaRPr lang="en-US" sz="1450" dirty="0"/>
          </a:p>
        </p:txBody>
      </p:sp>
      <p:sp>
        <p:nvSpPr>
          <p:cNvPr id="24" name="Shape 21"/>
          <p:cNvSpPr/>
          <p:nvPr/>
        </p:nvSpPr>
        <p:spPr>
          <a:xfrm>
            <a:off x="10290810" y="6511111"/>
            <a:ext cx="92035" cy="92035"/>
          </a:xfrm>
          <a:prstGeom prst="roundRect">
            <a:avLst>
              <a:gd name="adj" fmla="val 496768"/>
            </a:avLst>
          </a:prstGeom>
          <a:solidFill>
            <a:srgbClr val="B88E23"/>
          </a:solidFill>
          <a:ln/>
        </p:spPr>
      </p:sp>
      <p:sp>
        <p:nvSpPr>
          <p:cNvPr id="25" name="Text 22"/>
          <p:cNvSpPr/>
          <p:nvPr/>
        </p:nvSpPr>
        <p:spPr>
          <a:xfrm>
            <a:off x="10567035" y="6413183"/>
            <a:ext cx="26867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 with Validation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10567035" y="6885265"/>
            <a:ext cx="34261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 loop for retraining.</a:t>
            </a:r>
            <a:endParaRPr lang="en-US" sz="14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6B9EDB-D7DD-E493-02CE-B7A632775889}"/>
              </a:ext>
            </a:extLst>
          </p:cNvPr>
          <p:cNvSpPr/>
          <p:nvPr/>
        </p:nvSpPr>
        <p:spPr>
          <a:xfrm>
            <a:off x="12732774" y="7541342"/>
            <a:ext cx="179930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514" y="539353"/>
            <a:ext cx="5743456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514" y="1544598"/>
            <a:ext cx="132573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lending decisions, reduce financial risk, and enhance operational efficiency.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6514" y="2373273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5" name="Shape 3"/>
          <p:cNvSpPr/>
          <p:nvPr/>
        </p:nvSpPr>
        <p:spPr>
          <a:xfrm>
            <a:off x="686514" y="2350413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079069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3834051" y="2226112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05470" y="2863691"/>
            <a:ext cx="248495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Exploration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05470" y="3287911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the data landscape.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13188" y="2373273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11" name="Shape 9"/>
          <p:cNvSpPr/>
          <p:nvPr/>
        </p:nvSpPr>
        <p:spPr>
          <a:xfrm>
            <a:off x="7413188" y="2350413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84274" y="2079069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0560725" y="2226112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2144" y="2863691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32144" y="3287911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 and prepare data for analysis.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6514" y="4311015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17" name="Shape 15"/>
          <p:cNvSpPr/>
          <p:nvPr/>
        </p:nvSpPr>
        <p:spPr>
          <a:xfrm>
            <a:off x="686514" y="4288155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600" y="401681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3834051" y="4163854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05470" y="4801433"/>
            <a:ext cx="2554724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Selection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05470" y="5225653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 unwanted features.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3188" y="4311015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3188" y="4288155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84274" y="401681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25" name="Text 23"/>
          <p:cNvSpPr/>
          <p:nvPr/>
        </p:nvSpPr>
        <p:spPr>
          <a:xfrm>
            <a:off x="10560725" y="4163854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32144" y="4801433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632144" y="5225653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machine learning models.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86514" y="6248757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29" name="Shape 27"/>
          <p:cNvSpPr/>
          <p:nvPr/>
        </p:nvSpPr>
        <p:spPr>
          <a:xfrm>
            <a:off x="686514" y="6225897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30" name="Shape 28"/>
          <p:cNvSpPr/>
          <p:nvPr/>
        </p:nvSpPr>
        <p:spPr>
          <a:xfrm>
            <a:off x="3657600" y="5954554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31" name="Text 29"/>
          <p:cNvSpPr/>
          <p:nvPr/>
        </p:nvSpPr>
        <p:spPr>
          <a:xfrm>
            <a:off x="3834051" y="6101596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05470" y="6739176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905470" y="7163395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algorithm performance.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7413188" y="6248757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FFFDFA"/>
          </a:solidFill>
          <a:ln/>
        </p:spPr>
      </p:sp>
      <p:sp>
        <p:nvSpPr>
          <p:cNvPr id="35" name="Shape 33"/>
          <p:cNvSpPr/>
          <p:nvPr/>
        </p:nvSpPr>
        <p:spPr>
          <a:xfrm>
            <a:off x="7413188" y="6225897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B88E23"/>
          </a:solidFill>
          <a:ln/>
        </p:spPr>
      </p:sp>
      <p:sp>
        <p:nvSpPr>
          <p:cNvPr id="36" name="Shape 34"/>
          <p:cNvSpPr/>
          <p:nvPr/>
        </p:nvSpPr>
        <p:spPr>
          <a:xfrm>
            <a:off x="10384274" y="5954554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B88E23"/>
          </a:solidFill>
          <a:ln/>
        </p:spPr>
      </p:sp>
      <p:sp>
        <p:nvSpPr>
          <p:cNvPr id="37" name="Text 35"/>
          <p:cNvSpPr/>
          <p:nvPr/>
        </p:nvSpPr>
        <p:spPr>
          <a:xfrm>
            <a:off x="10560725" y="6101596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632144" y="6739176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7632144" y="7163395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the best performing model.</a:t>
            </a:r>
            <a:endParaRPr lang="en-US" sz="15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6C693-EAAE-0635-4969-9BEE9CFD8929}"/>
              </a:ext>
            </a:extLst>
          </p:cNvPr>
          <p:cNvSpPr/>
          <p:nvPr/>
        </p:nvSpPr>
        <p:spPr>
          <a:xfrm>
            <a:off x="12811432" y="7590503"/>
            <a:ext cx="1818968" cy="550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076" y="475417"/>
            <a:ext cx="5574983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CHOOSING A DATASET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5076" y="1361361"/>
            <a:ext cx="134202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loan application records form the foundation.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6" y="2026801"/>
            <a:ext cx="6499265" cy="649926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450" y="2032099"/>
            <a:ext cx="259318" cy="2593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95536" y="2026801"/>
            <a:ext cx="273712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Categorical &amp; Numerical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095536" y="2469713"/>
            <a:ext cx="593740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relevant to loan approval.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450" y="3097351"/>
            <a:ext cx="259318" cy="2593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95536" y="3092053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Label Encoding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095536" y="3534966"/>
            <a:ext cx="593740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categorical info to numerical.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450" y="4162604"/>
            <a:ext cx="259318" cy="2593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95536" y="4157305"/>
            <a:ext cx="232290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Mapping Techniques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8095536" y="4600218"/>
            <a:ext cx="593740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 values to meaningful representations.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450" y="5227856"/>
            <a:ext cx="259318" cy="2593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095536" y="5222558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StandardScaler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8095536" y="5665470"/>
            <a:ext cx="593740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 numerical features for consistency.</a:t>
            </a:r>
            <a:endParaRPr lang="en-US" sz="13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450" y="6293108"/>
            <a:ext cx="259318" cy="25931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095536" y="6287810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 Dataset</a:t>
            </a:r>
            <a:endParaRPr lang="en-US" sz="1700" dirty="0"/>
          </a:p>
        </p:txBody>
      </p:sp>
      <p:sp>
        <p:nvSpPr>
          <p:cNvPr id="19" name="Text 11"/>
          <p:cNvSpPr/>
          <p:nvPr/>
        </p:nvSpPr>
        <p:spPr>
          <a:xfrm>
            <a:off x="8095536" y="6730722"/>
            <a:ext cx="593740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for exact feature order.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F69E3A-A161-2E88-1BD0-5A53DE1C1B4C}"/>
              </a:ext>
            </a:extLst>
          </p:cNvPr>
          <p:cNvSpPr/>
          <p:nvPr/>
        </p:nvSpPr>
        <p:spPr>
          <a:xfrm>
            <a:off x="12860594" y="7698658"/>
            <a:ext cx="1691148" cy="44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955" y="463510"/>
            <a:ext cx="5334953" cy="526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 &amp; TARGETS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955" y="1411605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9955" y="1896189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9955" y="2224802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Marital Status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9955" y="2553414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Education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9955" y="2882027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Employment Type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9955" y="3210639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Applicant Income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9955" y="3539252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Loan Amount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89955" y="3867864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Loan Term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89955" y="4196477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Credit Score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89955" y="4525089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Recent Delinquency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89955" y="4853702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Open Accounts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89955" y="5182314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Loan Purpose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89955" y="5510927"/>
            <a:ext cx="651962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Previous Loan History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89955" y="5932289"/>
            <a:ext cx="651962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528441" y="1411605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Phase Targets</a:t>
            </a:r>
            <a:endParaRPr lang="en-US" sz="1950" dirty="0"/>
          </a:p>
        </p:txBody>
      </p:sp>
      <p:sp>
        <p:nvSpPr>
          <p:cNvPr id="18" name="Shape 16"/>
          <p:cNvSpPr/>
          <p:nvPr/>
        </p:nvSpPr>
        <p:spPr>
          <a:xfrm>
            <a:off x="7528441" y="1917263"/>
            <a:ext cx="6519624" cy="1289685"/>
          </a:xfrm>
          <a:prstGeom prst="roundRect">
            <a:avLst>
              <a:gd name="adj" fmla="val 5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704534" y="2093357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B88E23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599" y="2232422"/>
            <a:ext cx="227528" cy="22752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704534" y="2767489"/>
            <a:ext cx="210716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Phase 1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528441" y="3375422"/>
            <a:ext cx="6519624" cy="1289685"/>
          </a:xfrm>
          <a:prstGeom prst="roundRect">
            <a:avLst>
              <a:gd name="adj" fmla="val 5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7704534" y="3551515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B88E23"/>
          </a:solidFill>
          <a:ln/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599" y="3690580"/>
            <a:ext cx="227528" cy="227528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704534" y="4225647"/>
            <a:ext cx="210716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Phase 2</a:t>
            </a:r>
            <a:endParaRPr lang="en-US" sz="1650" dirty="0"/>
          </a:p>
        </p:txBody>
      </p:sp>
      <p:sp>
        <p:nvSpPr>
          <p:cNvPr id="26" name="Shape 22"/>
          <p:cNvSpPr/>
          <p:nvPr/>
        </p:nvSpPr>
        <p:spPr>
          <a:xfrm>
            <a:off x="7528441" y="4833580"/>
            <a:ext cx="6519624" cy="1289685"/>
          </a:xfrm>
          <a:prstGeom prst="roundRect">
            <a:avLst>
              <a:gd name="adj" fmla="val 5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7" name="Shape 23"/>
          <p:cNvSpPr/>
          <p:nvPr/>
        </p:nvSpPr>
        <p:spPr>
          <a:xfrm>
            <a:off x="7704534" y="5009674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B88E23"/>
          </a:solidFill>
          <a:ln/>
        </p:spPr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599" y="5148739"/>
            <a:ext cx="227528" cy="22752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7704534" y="5683806"/>
            <a:ext cx="210716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Phase 3</a:t>
            </a:r>
            <a:endParaRPr lang="en-US" sz="1650" dirty="0"/>
          </a:p>
        </p:txBody>
      </p:sp>
      <p:sp>
        <p:nvSpPr>
          <p:cNvPr id="30" name="Shape 25"/>
          <p:cNvSpPr/>
          <p:nvPr/>
        </p:nvSpPr>
        <p:spPr>
          <a:xfrm>
            <a:off x="7528441" y="6291739"/>
            <a:ext cx="6519624" cy="1289685"/>
          </a:xfrm>
          <a:prstGeom prst="roundRect">
            <a:avLst>
              <a:gd name="adj" fmla="val 5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1" name="Shape 26"/>
          <p:cNvSpPr/>
          <p:nvPr/>
        </p:nvSpPr>
        <p:spPr>
          <a:xfrm>
            <a:off x="7704534" y="6467832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B88E23"/>
          </a:solidFill>
          <a:ln/>
        </p:spPr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599" y="6606897"/>
            <a:ext cx="227528" cy="227528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704534" y="7141964"/>
            <a:ext cx="210716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Loan Phase 4</a:t>
            </a:r>
            <a:endParaRPr lang="en-US" sz="16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0FAECE-4CA8-0EB8-FDBC-E11A1738DB21}"/>
              </a:ext>
            </a:extLst>
          </p:cNvPr>
          <p:cNvSpPr/>
          <p:nvPr/>
        </p:nvSpPr>
        <p:spPr>
          <a:xfrm>
            <a:off x="12840929" y="7718322"/>
            <a:ext cx="1681316" cy="422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5047"/>
            <a:ext cx="1002268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THE PROBLEM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2236" y="4428053"/>
            <a:ext cx="3191947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Definition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42236" y="5037773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Inaccurate loan decisions lead to financial risk, customer dissatisfaction, and operational inefficiencies.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2236" y="5907048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assessment struggles with large data, increasing default probability.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2236" y="6776323"/>
            <a:ext cx="631424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for a reliable, data-driven prediction system.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1543" y="4428053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581543" y="5037773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 prediction reduces credit risk, improves efficiency, ensures fair evaluation.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1543" y="5907048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informed decisions, streamlines workflows, enhances customer experience.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1543" y="6776323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Enhances risk management, increases approval accuracy, builds sustainable lending.</a:t>
            </a:r>
            <a:endParaRPr lang="en-US" sz="1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4E394C-DBEB-CACB-C53A-030C288809BA}"/>
              </a:ext>
            </a:extLst>
          </p:cNvPr>
          <p:cNvSpPr/>
          <p:nvPr/>
        </p:nvSpPr>
        <p:spPr>
          <a:xfrm>
            <a:off x="12555794" y="7454741"/>
            <a:ext cx="1986116" cy="66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2824996"/>
            <a:ext cx="7760018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TECHNIQUES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8295" y="386679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Techniques Used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48295" y="4422458"/>
            <a:ext cx="6440924" cy="1452801"/>
          </a:xfrm>
          <a:prstGeom prst="roundRect">
            <a:avLst>
              <a:gd name="adj" fmla="val 53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41058" y="4615220"/>
            <a:ext cx="244423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</a:rPr>
              <a:t>EDA (Exploratory Data Analysis)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41058" y="5089803"/>
            <a:ext cx="60554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</a:rPr>
              <a:t>Overview of data patterns, missing values, duplicates and  null values.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</a:rPr>
              <a:t> Fill null values in to median.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8295" y="6060400"/>
            <a:ext cx="6440924" cy="1452801"/>
          </a:xfrm>
          <a:prstGeom prst="roundRect">
            <a:avLst>
              <a:gd name="adj" fmla="val 53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41058" y="6253163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Visualization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41058" y="6727746"/>
            <a:ext cx="60554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Histograms, boxplots, bar charts and heatmap to explore distributions and relationships.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8801" y="386679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Modeling</a:t>
            </a:r>
            <a:endParaRPr lang="en-US" sz="2150" dirty="0"/>
          </a:p>
        </p:txBody>
      </p:sp>
      <p:sp>
        <p:nvSpPr>
          <p:cNvPr id="12" name="Shape 9"/>
          <p:cNvSpPr/>
          <p:nvPr/>
        </p:nvSpPr>
        <p:spPr>
          <a:xfrm>
            <a:off x="7548801" y="4422458"/>
            <a:ext cx="6440924" cy="1452801"/>
          </a:xfrm>
          <a:prstGeom prst="roundRect">
            <a:avLst>
              <a:gd name="adj" fmla="val 53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41563" y="4615220"/>
            <a:ext cx="251781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Classification Models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741563" y="5089803"/>
            <a:ext cx="60554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Regression, Decision Trees, Random Forest, KNN, SVM, Naive Bayes, Gradient Boosting.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7548801" y="6060400"/>
            <a:ext cx="6440924" cy="1452801"/>
          </a:xfrm>
          <a:prstGeom prst="roundRect">
            <a:avLst>
              <a:gd name="adj" fmla="val 53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741563" y="6253163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&amp; Testing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7741563" y="6727746"/>
            <a:ext cx="60554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split for performance evaluation. 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39B3E-18A6-F07A-D9C1-FE55E1413856}"/>
              </a:ext>
            </a:extLst>
          </p:cNvPr>
          <p:cNvSpPr/>
          <p:nvPr/>
        </p:nvSpPr>
        <p:spPr>
          <a:xfrm>
            <a:off x="12713110" y="7728155"/>
            <a:ext cx="1828800" cy="393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197"/>
            <a:ext cx="7314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31543" y="2696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495604" y="319352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missing/inconsistent values, remove duplicates.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492" y="337875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89" y="1836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89" y="230443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categorical features (Gender, Marital Status,</a:t>
            </a:r>
            <a:r>
              <a:rPr lang="en-IN" sz="1600" dirty="0"/>
              <a:t> last_prod_enq2, first_prod_enq2 and target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Column</a:t>
            </a:r>
            <a:r>
              <a:rPr lang="en-IN" sz="1600" dirty="0"/>
              <a:t> ”Approved flag”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to numerical.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010" y="3114080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Mapping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57831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Manually convert categorical values based on rules.(education)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480083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644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Scaling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13469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numerical features to similar ranges.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0564" y="6107906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31543" y="4463409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1171315" y="490455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Drop unwanted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Columns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 (PROSPECTID)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595" y="5229106"/>
            <a:ext cx="339328" cy="3393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2F3FCC4-D705-B5A6-AB4F-A6472409EE90}"/>
              </a:ext>
            </a:extLst>
          </p:cNvPr>
          <p:cNvSpPr/>
          <p:nvPr/>
        </p:nvSpPr>
        <p:spPr>
          <a:xfrm>
            <a:off x="12773025" y="7541342"/>
            <a:ext cx="1778717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C36A1B-B6AB-42E7-36CB-161E2AFD4D64}"/>
              </a:ext>
            </a:extLst>
          </p:cNvPr>
          <p:cNvSpPr txBox="1"/>
          <p:nvPr/>
        </p:nvSpPr>
        <p:spPr>
          <a:xfrm>
            <a:off x="1857256" y="6226650"/>
            <a:ext cx="3419044" cy="150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Outlier Handling</a:t>
            </a:r>
          </a:p>
          <a:p>
            <a:pPr>
              <a:lnSpc>
                <a:spcPts val="2750"/>
              </a:lnSpc>
            </a:pPr>
            <a:r>
              <a:rPr lang="en-US" sz="1800" dirty="0">
                <a:solidFill>
                  <a:srgbClr val="454240"/>
                </a:solidFill>
                <a:latin typeface="DM Sans" pitchFamily="34" charset="0"/>
              </a:rPr>
              <a:t>Outlier detect and clip in to the dataset , using IQR method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857"/>
            <a:ext cx="6932295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MODEL PERFORMANCE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1622584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scores achieved by Decision Tree, Random Forest, KNN, Naïve Bayes, Gradient Boosting, and AdaBoost Classifier.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68529" y="2183844"/>
            <a:ext cx="1098947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103" y="2405896"/>
            <a:ext cx="289679" cy="2896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73454" y="2389823"/>
            <a:ext cx="182022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 - Score:99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70465" y="2908102"/>
            <a:ext cx="9135904" cy="11430"/>
          </a:xfrm>
          <a:prstGeom prst="roundRect">
            <a:avLst>
              <a:gd name="adj" fmla="val 757079"/>
            </a:avLst>
          </a:prstGeom>
          <a:solidFill>
            <a:srgbClr val="DDD3BA"/>
          </a:solidFill>
          <a:ln/>
        </p:spPr>
      </p:sp>
      <p:sp>
        <p:nvSpPr>
          <p:cNvPr id="8" name="Shape 5"/>
          <p:cNvSpPr/>
          <p:nvPr/>
        </p:nvSpPr>
        <p:spPr>
          <a:xfrm>
            <a:off x="2919055" y="3020616"/>
            <a:ext cx="2198013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3222" y="3242667"/>
            <a:ext cx="289679" cy="28967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4921" y="3226594"/>
            <a:ext cx="202692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Gradient Boosting  - Score:99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5220057" y="3744873"/>
            <a:ext cx="8586311" cy="11430"/>
          </a:xfrm>
          <a:prstGeom prst="roundRect">
            <a:avLst>
              <a:gd name="adj" fmla="val 757079"/>
            </a:avLst>
          </a:prstGeom>
          <a:solidFill>
            <a:srgbClr val="DDD3BA"/>
          </a:solidFill>
          <a:ln/>
        </p:spPr>
      </p:sp>
      <p:sp>
        <p:nvSpPr>
          <p:cNvPr id="12" name="Shape 8"/>
          <p:cNvSpPr/>
          <p:nvPr/>
        </p:nvSpPr>
        <p:spPr>
          <a:xfrm>
            <a:off x="2369582" y="3857387"/>
            <a:ext cx="3297079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3222" y="4079438"/>
            <a:ext cx="289679" cy="28967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872639" y="4063365"/>
            <a:ext cx="66496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 KNN -  Score:97</a:t>
            </a:r>
            <a:endParaRPr lang="en-US" sz="2000" dirty="0"/>
          </a:p>
        </p:txBody>
      </p:sp>
      <p:sp>
        <p:nvSpPr>
          <p:cNvPr id="15" name="Shape 10"/>
          <p:cNvSpPr/>
          <p:nvPr/>
        </p:nvSpPr>
        <p:spPr>
          <a:xfrm>
            <a:off x="5769650" y="4581644"/>
            <a:ext cx="8036719" cy="11430"/>
          </a:xfrm>
          <a:prstGeom prst="roundRect">
            <a:avLst>
              <a:gd name="adj" fmla="val 757079"/>
            </a:avLst>
          </a:prstGeom>
          <a:solidFill>
            <a:srgbClr val="DDD3BA"/>
          </a:solidFill>
          <a:ln/>
        </p:spPr>
      </p:sp>
      <p:sp>
        <p:nvSpPr>
          <p:cNvPr id="16" name="Shape 11"/>
          <p:cNvSpPr/>
          <p:nvPr/>
        </p:nvSpPr>
        <p:spPr>
          <a:xfrm>
            <a:off x="1819989" y="4694158"/>
            <a:ext cx="4396026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3103" y="4916210"/>
            <a:ext cx="289679" cy="2896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21993" y="4900136"/>
            <a:ext cx="158257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 - Score:95</a:t>
            </a:r>
            <a:endParaRPr lang="en-US" sz="2000" dirty="0"/>
          </a:p>
        </p:txBody>
      </p:sp>
      <p:sp>
        <p:nvSpPr>
          <p:cNvPr id="19" name="Shape 13"/>
          <p:cNvSpPr/>
          <p:nvPr/>
        </p:nvSpPr>
        <p:spPr>
          <a:xfrm>
            <a:off x="6319004" y="5418415"/>
            <a:ext cx="7487364" cy="11430"/>
          </a:xfrm>
          <a:prstGeom prst="roundRect">
            <a:avLst>
              <a:gd name="adj" fmla="val 757079"/>
            </a:avLst>
          </a:prstGeom>
          <a:solidFill>
            <a:srgbClr val="DDD3BA"/>
          </a:solidFill>
          <a:ln/>
        </p:spPr>
      </p:sp>
      <p:sp>
        <p:nvSpPr>
          <p:cNvPr id="20" name="Shape 14"/>
          <p:cNvSpPr/>
          <p:nvPr/>
        </p:nvSpPr>
        <p:spPr>
          <a:xfrm>
            <a:off x="1270516" y="5530929"/>
            <a:ext cx="5495092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3222" y="5752981"/>
            <a:ext cx="289679" cy="28967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971586" y="5736908"/>
            <a:ext cx="241458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KNN - Score:93</a:t>
            </a:r>
            <a:endParaRPr lang="en-US" sz="2000" dirty="0"/>
          </a:p>
        </p:txBody>
      </p:sp>
      <p:sp>
        <p:nvSpPr>
          <p:cNvPr id="23" name="Shape 16"/>
          <p:cNvSpPr/>
          <p:nvPr/>
        </p:nvSpPr>
        <p:spPr>
          <a:xfrm>
            <a:off x="6868597" y="6255187"/>
            <a:ext cx="6937772" cy="11430"/>
          </a:xfrm>
          <a:prstGeom prst="roundRect">
            <a:avLst>
              <a:gd name="adj" fmla="val 757079"/>
            </a:avLst>
          </a:prstGeom>
          <a:solidFill>
            <a:srgbClr val="DDD3BA"/>
          </a:solidFill>
          <a:ln/>
        </p:spPr>
      </p:sp>
      <p:sp>
        <p:nvSpPr>
          <p:cNvPr id="24" name="Shape 17"/>
          <p:cNvSpPr/>
          <p:nvPr/>
        </p:nvSpPr>
        <p:spPr>
          <a:xfrm>
            <a:off x="721043" y="6367701"/>
            <a:ext cx="6594158" cy="733782"/>
          </a:xfrm>
          <a:prstGeom prst="roundRect">
            <a:avLst>
              <a:gd name="adj" fmla="val 1179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222" y="6589752"/>
            <a:ext cx="289679" cy="289679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521178" y="6573679"/>
            <a:ext cx="133040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 Boost - Score:76</a:t>
            </a:r>
            <a:endParaRPr lang="en-US" sz="2000" dirty="0"/>
          </a:p>
        </p:txBody>
      </p:sp>
      <p:sp>
        <p:nvSpPr>
          <p:cNvPr id="27" name="Text 19"/>
          <p:cNvSpPr/>
          <p:nvPr/>
        </p:nvSpPr>
        <p:spPr>
          <a:xfrm>
            <a:off x="721043" y="7333178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Decision Tree Classifier is good accuracy in initial fitting.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FA1FB5-7A58-F989-5FE1-28AB17ABB5C4}"/>
              </a:ext>
            </a:extLst>
          </p:cNvPr>
          <p:cNvSpPr/>
          <p:nvPr/>
        </p:nvSpPr>
        <p:spPr>
          <a:xfrm>
            <a:off x="12673781" y="7662743"/>
            <a:ext cx="1868129" cy="47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88D50C6-FB19-EC1A-9CF0-9CA8D020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9" y="1261856"/>
            <a:ext cx="6607850" cy="660785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C2347F99-AD0E-84A5-8456-36BD282F3760}"/>
              </a:ext>
            </a:extLst>
          </p:cNvPr>
          <p:cNvSpPr/>
          <p:nvPr/>
        </p:nvSpPr>
        <p:spPr>
          <a:xfrm>
            <a:off x="7505581" y="1273731"/>
            <a:ext cx="6607850" cy="953810"/>
          </a:xfrm>
          <a:prstGeom prst="roundRect">
            <a:avLst>
              <a:gd name="adj" fmla="val 660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SMOTE?</a:t>
            </a:r>
            <a:endParaRPr lang="en-US" sz="1800" dirty="0"/>
          </a:p>
          <a:p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Synthetic Minority Over-sampling Technique.</a:t>
            </a:r>
            <a:endParaRPr lang="en-US" sz="1400" dirty="0"/>
          </a:p>
          <a:p>
            <a:endParaRPr 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4659979-5120-61DE-3B38-3738CF5B4928}"/>
              </a:ext>
            </a:extLst>
          </p:cNvPr>
          <p:cNvSpPr/>
          <p:nvPr/>
        </p:nvSpPr>
        <p:spPr>
          <a:xfrm>
            <a:off x="524589" y="412075"/>
            <a:ext cx="7688104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OVERFITTING TECHNIQUE (SMOTE)</a:t>
            </a:r>
            <a:endParaRPr lang="en-US" sz="29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DED1FB2-EE10-D49D-9F68-68C2EC1D81BF}"/>
              </a:ext>
            </a:extLst>
          </p:cNvPr>
          <p:cNvSpPr/>
          <p:nvPr/>
        </p:nvSpPr>
        <p:spPr>
          <a:xfrm>
            <a:off x="7505581" y="2455929"/>
            <a:ext cx="6607850" cy="953810"/>
          </a:xfrm>
          <a:prstGeom prst="roundRect">
            <a:avLst>
              <a:gd name="adj" fmla="val 660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SMOTE?</a:t>
            </a:r>
            <a:endParaRPr lang="en-US" sz="1800" dirty="0"/>
          </a:p>
          <a:p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class (Approved flag) imbalance in datasets, where one class has significantly fewer instances.</a:t>
            </a:r>
            <a:endParaRPr lang="en-US" sz="1400" dirty="0"/>
          </a:p>
          <a:p>
            <a:endParaRPr lang="en-US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D8308791-453F-CC65-16A3-B638B2F023B3}"/>
              </a:ext>
            </a:extLst>
          </p:cNvPr>
          <p:cNvSpPr/>
          <p:nvPr/>
        </p:nvSpPr>
        <p:spPr>
          <a:xfrm>
            <a:off x="7505581" y="3704868"/>
            <a:ext cx="6607850" cy="1193602"/>
          </a:xfrm>
          <a:prstGeom prst="roundRect">
            <a:avLst>
              <a:gd name="adj" fmla="val 5274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</a:p>
          <a:p>
            <a:endParaRPr lang="en-US" sz="1800" dirty="0"/>
          </a:p>
          <a:p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Improves model generalization, reduces overfitting to the majority class, and balances training data distribution.</a:t>
            </a:r>
            <a:endParaRPr lang="en-US" sz="1400" dirty="0"/>
          </a:p>
          <a:p>
            <a:endParaRPr lang="en-US" dirty="0"/>
          </a:p>
        </p:txBody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A9E8B5F2-A00A-74BE-E914-5276D66A2922}"/>
              </a:ext>
            </a:extLst>
          </p:cNvPr>
          <p:cNvSpPr/>
          <p:nvPr/>
        </p:nvSpPr>
        <p:spPr>
          <a:xfrm>
            <a:off x="7497961" y="5181724"/>
            <a:ext cx="6607850" cy="1193602"/>
          </a:xfrm>
          <a:prstGeom prst="roundRect">
            <a:avLst>
              <a:gd name="adj" fmla="val 5274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Model after SMOTE</a:t>
            </a:r>
          </a:p>
          <a:p>
            <a:r>
              <a:rPr lang="en-US" sz="1600" dirty="0">
                <a:solidFill>
                  <a:srgbClr val="454240"/>
                </a:solidFill>
                <a:latin typeface="DM Sans" pitchFamily="34" charset="0"/>
              </a:rPr>
              <a:t>Decision Tree</a:t>
            </a:r>
            <a:endParaRPr lang="en-US" sz="1600" dirty="0"/>
          </a:p>
        </p:txBody>
      </p:sp>
      <p:sp>
        <p:nvSpPr>
          <p:cNvPr id="9" name="Shape 13">
            <a:extLst>
              <a:ext uri="{FF2B5EF4-FFF2-40B4-BE49-F238E27FC236}">
                <a16:creationId xmlns:a16="http://schemas.microsoft.com/office/drawing/2014/main" id="{687E5187-B4E3-C01B-50A2-7575F04E9307}"/>
              </a:ext>
            </a:extLst>
          </p:cNvPr>
          <p:cNvSpPr/>
          <p:nvPr/>
        </p:nvSpPr>
        <p:spPr>
          <a:xfrm>
            <a:off x="7505581" y="6657093"/>
            <a:ext cx="6607850" cy="953810"/>
          </a:xfrm>
          <a:prstGeom prst="roundRect">
            <a:avLst>
              <a:gd name="adj" fmla="val 660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Score after SMOTE</a:t>
            </a:r>
          </a:p>
          <a:p>
            <a:r>
              <a:rPr lang="en-US" sz="1600" dirty="0"/>
              <a:t>99%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0EDD0-94A8-BB85-B04F-7BA366DB9FBD}"/>
              </a:ext>
            </a:extLst>
          </p:cNvPr>
          <p:cNvSpPr/>
          <p:nvPr/>
        </p:nvSpPr>
        <p:spPr>
          <a:xfrm>
            <a:off x="12845845" y="7711116"/>
            <a:ext cx="1666568" cy="3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677</Words>
  <Application>Microsoft Macintosh PowerPoint</Application>
  <PresentationFormat>Custom</PresentationFormat>
  <Paragraphs>147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Libre Baskerville</vt:lpstr>
      <vt:lpstr>DM Sans</vt:lpstr>
      <vt:lpstr>-webkit-standard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Office User</cp:lastModifiedBy>
  <cp:revision>3</cp:revision>
  <dcterms:created xsi:type="dcterms:W3CDTF">2025-12-06T09:28:08Z</dcterms:created>
  <dcterms:modified xsi:type="dcterms:W3CDTF">2025-12-08T17:40:51Z</dcterms:modified>
</cp:coreProperties>
</file>